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886" r:id="rId1"/>
  </p:sldMasterIdLst>
  <p:sldIdLst>
    <p:sldId id="256" r:id="rId2"/>
    <p:sldId id="259" r:id="rId3"/>
    <p:sldId id="257" r:id="rId4"/>
    <p:sldId id="258" r:id="rId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C86B4"/>
    <a:srgbClr val="66C9AA"/>
    <a:srgbClr val="7CF344"/>
    <a:srgbClr val="5C8EE5"/>
    <a:srgbClr val="FF7B73"/>
    <a:srgbClr val="FFC72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0"/>
    <p:restoredTop sz="95179"/>
  </p:normalViewPr>
  <p:slideViewPr>
    <p:cSldViewPr snapToGrid="0" snapToObjects="1">
      <p:cViewPr varScale="1">
        <p:scale>
          <a:sx n="86" d="100"/>
          <a:sy n="86" d="100"/>
        </p:scale>
        <p:origin x="533" y="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jpeg>
</file>

<file path=ppt/media/image10.tiff>
</file>

<file path=ppt/media/image11.tiff>
</file>

<file path=ppt/media/image2.jpg>
</file>

<file path=ppt/media/image3.png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2">
              <a:alphaModFix amt="45000"/>
              <a:duotone>
                <a:schemeClr val="accent1">
                  <a:shade val="45000"/>
                  <a:satMod val="135000"/>
                </a:schemeClr>
                <a:prstClr val="white"/>
              </a:duotone>
            </a:blip>
            <a:srcRect/>
            <a:tile tx="-44450" ty="38100" sx="85000" sy="85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solidFill>
            <a:schemeClr val="bg1"/>
          </a:solidFill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11" name="Rectangle 10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15" name="Rectangle 14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4" name="Group 3"/>
          <p:cNvGrpSpPr/>
          <p:nvPr/>
        </p:nvGrpSpPr>
        <p:grpSpPr>
          <a:xfrm>
            <a:off x="5250180" y="1267730"/>
            <a:ext cx="1691640" cy="645295"/>
            <a:chOff x="5318306" y="1386268"/>
            <a:chExt cx="1567331" cy="645295"/>
          </a:xfrm>
        </p:grpSpPr>
        <p:cxnSp>
          <p:nvCxnSpPr>
            <p:cNvPr id="17" name="Straight Connector 16"/>
            <p:cNvCxnSpPr/>
            <p:nvPr/>
          </p:nvCxnSpPr>
          <p:spPr>
            <a:xfrm>
              <a:off x="5318306" y="1386268"/>
              <a:ext cx="0" cy="64008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>
            <a:xfrm>
              <a:off x="6885637" y="1386268"/>
              <a:ext cx="0" cy="64008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>
              <a:off x="5318306" y="2031563"/>
              <a:ext cx="1567331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61708" y="2091263"/>
            <a:ext cx="9068586" cy="2590800"/>
          </a:xfrm>
        </p:spPr>
        <p:txBody>
          <a:bodyPr tIns="45720" bIns="45720" anchor="ctr">
            <a:noAutofit/>
          </a:bodyPr>
          <a:lstStyle>
            <a:lvl1pPr algn="ctr">
              <a:lnSpc>
                <a:spcPct val="83000"/>
              </a:lnSpc>
              <a:defRPr lang="en-US" sz="7200" b="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62100" y="4682062"/>
            <a:ext cx="9070848" cy="457201"/>
          </a:xfrm>
        </p:spPr>
        <p:txBody>
          <a:bodyPr>
            <a:normAutofit/>
          </a:bodyPr>
          <a:lstStyle>
            <a:lvl1pPr marL="0" indent="0" algn="ctr">
              <a:spcBef>
                <a:spcPts val="0"/>
              </a:spcBef>
              <a:buNone/>
              <a:defRPr sz="1600" spc="80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1600"/>
            </a:lvl2pPr>
            <a:lvl3pPr marL="914400" indent="0" algn="ctr">
              <a:buNone/>
              <a:defRPr sz="16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0" name="Date Placeholder 19"/>
          <p:cNvSpPr>
            <a:spLocks noGrp="1"/>
          </p:cNvSpPr>
          <p:nvPr>
            <p:ph type="dt" sz="half" idx="10"/>
          </p:nvPr>
        </p:nvSpPr>
        <p:spPr>
          <a:xfrm>
            <a:off x="5318760" y="1341255"/>
            <a:ext cx="1554480" cy="527213"/>
          </a:xfrm>
        </p:spPr>
        <p:txBody>
          <a:bodyPr/>
          <a:lstStyle>
            <a:lvl1pPr algn="ctr">
              <a:defRPr sz="1300" spc="0" baseline="0">
                <a:solidFill>
                  <a:schemeClr val="tx1"/>
                </a:solidFill>
                <a:latin typeface="+mn-lt"/>
              </a:defRPr>
            </a:lvl1pPr>
          </a:lstStyle>
          <a:p>
            <a:fld id="{6AD6EE87-EBD5-4F12-A48A-63ACA297AC8F}" type="datetimeFigureOut">
              <a:rPr lang="en-US" smtClean="0"/>
              <a:t>9/28/2020</a:t>
            </a:fld>
            <a:endParaRPr lang="en-US" dirty="0"/>
          </a:p>
        </p:txBody>
      </p:sp>
      <p:sp>
        <p:nvSpPr>
          <p:cNvPr id="21" name="Footer Placeholder 20"/>
          <p:cNvSpPr>
            <a:spLocks noGrp="1"/>
          </p:cNvSpPr>
          <p:nvPr>
            <p:ph type="ftr" sz="quarter" idx="11"/>
          </p:nvPr>
        </p:nvSpPr>
        <p:spPr>
          <a:xfrm>
            <a:off x="1453896" y="5211060"/>
            <a:ext cx="5905500" cy="228600"/>
          </a:xfrm>
        </p:spPr>
        <p:txBody>
          <a:bodyPr/>
          <a:lstStyle>
            <a:lvl1pPr algn="l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2" name="Slide Number Placeholder 21"/>
          <p:cNvSpPr>
            <a:spLocks noGrp="1"/>
          </p:cNvSpPr>
          <p:nvPr>
            <p:ph type="sldNum" sz="quarter" idx="12"/>
          </p:nvPr>
        </p:nvSpPr>
        <p:spPr>
          <a:xfrm>
            <a:off x="8606919" y="5212080"/>
            <a:ext cx="2111881" cy="22860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782918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D73815-2707-4475-8F1A-B873CB631BB4}" type="datetimeFigureOut">
              <a:rPr lang="en-US" smtClean="0"/>
              <a:t>9/28/2020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350205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91600" y="762000"/>
            <a:ext cx="2362200" cy="52578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762000"/>
            <a:ext cx="8077200" cy="5257800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4AFB99-0EAB-4182-AFF8-E214C82A68F6}" type="datetimeFigureOut">
              <a:rPr lang="en-US" smtClean="0"/>
              <a:t>9/28/2020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71277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D3794B-289A-4A80-97D7-111025398D45}" type="datetimeFigureOut">
              <a:rPr lang="en-US" smtClean="0"/>
              <a:t>9/28/2020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87820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2">
              <a:alphaModFix amt="45000"/>
              <a:duotone>
                <a:schemeClr val="accent2">
                  <a:shade val="45000"/>
                  <a:satMod val="135000"/>
                </a:schemeClr>
                <a:prstClr val="white"/>
              </a:duotone>
            </a:blip>
            <a:srcRect/>
            <a:tile tx="-44450" ty="38100" sx="85000" sy="85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3" name="Rectangle 22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solidFill>
            <a:schemeClr val="bg1"/>
          </a:solidFill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24" name="Rectangle 23"/>
          <p:cNvSpPr/>
          <p:nvPr/>
        </p:nvSpPr>
        <p:spPr>
          <a:xfrm>
            <a:off x="1447800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30" name="Rectangle 29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31" name="Group 30"/>
          <p:cNvGrpSpPr/>
          <p:nvPr/>
        </p:nvGrpSpPr>
        <p:grpSpPr>
          <a:xfrm>
            <a:off x="5250180" y="1267730"/>
            <a:ext cx="1691640" cy="645295"/>
            <a:chOff x="5318306" y="1386268"/>
            <a:chExt cx="1567331" cy="645295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5318306" y="1386268"/>
              <a:ext cx="0" cy="64008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/>
            <p:cNvCxnSpPr/>
            <p:nvPr/>
          </p:nvCxnSpPr>
          <p:spPr>
            <a:xfrm>
              <a:off x="6885637" y="1386268"/>
              <a:ext cx="0" cy="64008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/>
            <p:cNvCxnSpPr/>
            <p:nvPr/>
          </p:nvCxnSpPr>
          <p:spPr>
            <a:xfrm>
              <a:off x="5318306" y="2031563"/>
              <a:ext cx="1567331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63623" y="2094309"/>
            <a:ext cx="9070848" cy="2587752"/>
          </a:xfrm>
        </p:spPr>
        <p:txBody>
          <a:bodyPr anchor="ctr">
            <a:noAutofit/>
          </a:bodyPr>
          <a:lstStyle>
            <a:lvl1pPr algn="ctr">
              <a:lnSpc>
                <a:spcPct val="83000"/>
              </a:lnSpc>
              <a:defRPr lang="en-US" sz="720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63624" y="4682062"/>
            <a:ext cx="9070848" cy="45720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>
                <a:solidFill>
                  <a:schemeClr val="tx1"/>
                </a:solidFill>
                <a:effectLst/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321808" y="1344502"/>
            <a:ext cx="1554480" cy="530352"/>
          </a:xfrm>
        </p:spPr>
        <p:txBody>
          <a:bodyPr/>
          <a:lstStyle>
            <a:lvl1pPr algn="ctr">
              <a:defRPr lang="en-US" sz="1300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fld id="{5A61015F-7CC6-4D0A-9D87-873EA4C304CC}" type="datetimeFigureOut">
              <a:rPr lang="en-US" smtClean="0"/>
              <a:t>9/28/2020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453553" y="5211060"/>
            <a:ext cx="5907024" cy="228600"/>
          </a:xfrm>
        </p:spPr>
        <p:txBody>
          <a:bodyPr/>
          <a:lstStyle>
            <a:lvl1pPr algn="l">
              <a:defRPr/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04504" y="5211060"/>
            <a:ext cx="2112264" cy="228600"/>
          </a:xfrm>
        </p:spPr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706753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66800" y="2103120"/>
            <a:ext cx="4754880" cy="374904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70320" y="2103120"/>
            <a:ext cx="4754880" cy="374904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C6A301-0538-44EC-B09D-202E1042A48B}" type="datetimeFigureOut">
              <a:rPr lang="en-US" smtClean="0"/>
              <a:t>9/28/2020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91609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9848" y="2074334"/>
            <a:ext cx="4754880" cy="640080"/>
          </a:xfrm>
        </p:spPr>
        <p:txBody>
          <a:bodyPr anchor="ctr">
            <a:normAutofit/>
          </a:bodyPr>
          <a:lstStyle>
            <a:lvl1pPr marL="0" indent="0" algn="ctr">
              <a:spcBef>
                <a:spcPts val="0"/>
              </a:spcBef>
              <a:buNone/>
              <a:defRPr sz="1900" b="0">
                <a:solidFill>
                  <a:schemeClr val="tx2"/>
                </a:solidFill>
                <a:latin typeface="+mn-lt"/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69848" y="2755898"/>
            <a:ext cx="4754880" cy="320040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73368" y="2074334"/>
            <a:ext cx="4754880" cy="640080"/>
          </a:xfrm>
        </p:spPr>
        <p:txBody>
          <a:bodyPr anchor="ctr">
            <a:normAutofit/>
          </a:bodyPr>
          <a:lstStyle>
            <a:lvl1pPr marL="0" indent="0" algn="ctr">
              <a:spcBef>
                <a:spcPts val="0"/>
              </a:spcBef>
              <a:buNone/>
              <a:defRPr sz="1900" b="0">
                <a:solidFill>
                  <a:schemeClr val="tx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73368" y="2756581"/>
            <a:ext cx="4754880" cy="320040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298CD5-6C1E-4009-B41F-6DF62E31D3BE}" type="datetimeFigureOut">
              <a:rPr lang="en-US" smtClean="0"/>
              <a:pPr/>
              <a:t>9/28/2020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175584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EF4D4C-5367-4C26-9E2B-D8088D7FCA81}" type="datetimeFigureOut">
              <a:rPr lang="en-US" smtClean="0"/>
              <a:t>9/28/2020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508530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E91E96-98B0-4413-9547-46F3504108EF}" type="datetimeFigureOut">
              <a:rPr lang="en-US" smtClean="0"/>
              <a:t>9/28/2020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582258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/>
          <p:cNvSpPr/>
          <p:nvPr/>
        </p:nvSpPr>
        <p:spPr>
          <a:xfrm>
            <a:off x="245529" y="237744"/>
            <a:ext cx="8531352" cy="6382512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Rectangle 14"/>
          <p:cNvSpPr/>
          <p:nvPr/>
        </p:nvSpPr>
        <p:spPr>
          <a:xfrm>
            <a:off x="9020386" y="237744"/>
            <a:ext cx="2926080" cy="638251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296400" y="607392"/>
            <a:ext cx="2430780" cy="1645920"/>
          </a:xfrm>
        </p:spPr>
        <p:txBody>
          <a:bodyPr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800" b="0" kern="1200" cap="none" spc="0" baseline="0" dirty="0">
                <a:solidFill>
                  <a:srgbClr val="FFFFFF"/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609600"/>
            <a:ext cx="7772400" cy="533400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296400" y="2286000"/>
            <a:ext cx="2430780" cy="3505200"/>
          </a:xfrm>
        </p:spPr>
        <p:txBody>
          <a:bodyPr>
            <a:normAutofit/>
          </a:bodyPr>
          <a:lstStyle>
            <a:lvl1pPr marL="0" indent="0">
              <a:lnSpc>
                <a:spcPct val="110000"/>
              </a:lnSpc>
              <a:spcBef>
                <a:spcPts val="800"/>
              </a:spcBef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C68B11-C5A8-448C-8CE9-B1A273C79CFC}" type="datetimeFigureOut">
              <a:rPr lang="en-US" smtClean="0"/>
              <a:t>9/28/2020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r">
              <a:defRPr/>
            </a:lvl1pPr>
          </a:lstStyle>
          <a:p>
            <a:endParaRPr lang="en-US" dirty="0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>
          <a:xfrm>
            <a:off x="10393677" y="6223002"/>
            <a:ext cx="1463040" cy="274320"/>
          </a:xfr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2" name="Rectangle 11"/>
          <p:cNvSpPr/>
          <p:nvPr/>
        </p:nvSpPr>
        <p:spPr>
          <a:xfrm>
            <a:off x="9157546" y="374904"/>
            <a:ext cx="2651760" cy="6108192"/>
          </a:xfrm>
          <a:prstGeom prst="rect">
            <a:avLst/>
          </a:prstGeom>
          <a:noFill/>
          <a:ln w="6350" cap="sq">
            <a:solidFill>
              <a:srgbClr val="FFFFFF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9041373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/>
          <p:cNvSpPr/>
          <p:nvPr/>
        </p:nvSpPr>
        <p:spPr>
          <a:xfrm>
            <a:off x="9020386" y="237744"/>
            <a:ext cx="2926080" cy="638251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296400" y="603504"/>
            <a:ext cx="2432304" cy="1645920"/>
          </a:xfrm>
        </p:spPr>
        <p:txBody>
          <a:bodyPr anchor="b">
            <a:noAutofit/>
          </a:bodyPr>
          <a:lstStyle>
            <a:lvl1pPr algn="l">
              <a:defRPr sz="2800" b="0">
                <a:solidFill>
                  <a:srgbClr val="FFFFFF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28599" y="237744"/>
            <a:ext cx="8531352" cy="6382512"/>
          </a:xfr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296400" y="2286000"/>
            <a:ext cx="2432304" cy="3502152"/>
          </a:xfrm>
        </p:spPr>
        <p:txBody>
          <a:bodyPr>
            <a:normAutofit/>
          </a:bodyPr>
          <a:lstStyle>
            <a:lvl1pPr marL="0" indent="0" algn="l">
              <a:lnSpc>
                <a:spcPct val="110000"/>
              </a:lnSpc>
              <a:spcBef>
                <a:spcPts val="800"/>
              </a:spcBef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  <a:effectLst>
                  <a:outerShdw blurRad="12700" dist="635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fld id="{90298CD5-6C1E-4009-B41F-6DF62E31D3BE}" type="datetimeFigureOut">
              <a:rPr lang="en-US" smtClean="0"/>
              <a:pPr/>
              <a:t>9/28/2020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marL="0" algn="r" defTabSz="914400" rtl="0" eaLnBrk="1" latinLnBrk="0" hangingPunct="1">
              <a:defRPr lang="en-US" sz="1000" kern="1200" dirty="0">
                <a:solidFill>
                  <a:srgbClr val="FFFFFF"/>
                </a:solidFill>
                <a:effectLst>
                  <a:outerShdw blurRad="12700" dist="6350" dir="2700000" algn="tl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396728" y="6227064"/>
            <a:ext cx="1463040" cy="274320"/>
          </a:xfr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9157546" y="374904"/>
            <a:ext cx="2651760" cy="6108192"/>
          </a:xfrm>
          <a:prstGeom prst="rect">
            <a:avLst/>
          </a:prstGeom>
          <a:noFill/>
          <a:ln w="6350" cap="sq">
            <a:solidFill>
              <a:srgbClr val="FFFFFF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34023883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4696" y="237744"/>
            <a:ext cx="11722608" cy="6382512"/>
          </a:xfrm>
          <a:prstGeom prst="rect">
            <a:avLst/>
          </a:prstGeom>
          <a:solidFill>
            <a:schemeClr val="bg2"/>
          </a:solidFill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1371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00" y="2103120"/>
            <a:ext cx="10058400" cy="393192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74320" y="6307672"/>
            <a:ext cx="2743200" cy="27432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90298CD5-6C1E-4009-B41F-6DF62E31D3BE}" type="datetimeFigureOut">
              <a:rPr lang="en-US" smtClean="0"/>
              <a:pPr/>
              <a:t>9/28/2020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489960" y="6307672"/>
            <a:ext cx="5212080" cy="27432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1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469880" y="6307672"/>
            <a:ext cx="1463040" cy="27432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420479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87" r:id="rId1"/>
    <p:sldLayoutId id="2147483888" r:id="rId2"/>
    <p:sldLayoutId id="2147483889" r:id="rId3"/>
    <p:sldLayoutId id="2147483890" r:id="rId4"/>
    <p:sldLayoutId id="2147483891" r:id="rId5"/>
    <p:sldLayoutId id="2147483892" r:id="rId6"/>
    <p:sldLayoutId id="2147483893" r:id="rId7"/>
    <p:sldLayoutId id="2147483894" r:id="rId8"/>
    <p:sldLayoutId id="2147483895" r:id="rId9"/>
    <p:sldLayoutId id="2147483896" r:id="rId10"/>
    <p:sldLayoutId id="2147483897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US" sz="4800" kern="1200" cap="none" spc="0" baseline="0" dirty="0"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n-ea"/>
          <a:cs typeface="+mn-cs"/>
        </a:defRPr>
      </a:lvl1pPr>
    </p:titleStyle>
    <p:bodyStyle>
      <a:lvl1pPr marL="182880" indent="-182880" algn="l" defTabSz="914400" rtl="0" eaLnBrk="1" latinLnBrk="0" hangingPunct="1">
        <a:lnSpc>
          <a:spcPct val="100000"/>
        </a:lnSpc>
        <a:spcBef>
          <a:spcPts val="900"/>
        </a:spcBef>
        <a:spcAft>
          <a:spcPts val="0"/>
        </a:spcAft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tiff"/><Relationship Id="rId3" Type="http://schemas.openxmlformats.org/officeDocument/2006/relationships/image" Target="../media/image5.tiff"/><Relationship Id="rId7" Type="http://schemas.openxmlformats.org/officeDocument/2006/relationships/image" Target="../media/image9.tiff"/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tiff"/><Relationship Id="rId5" Type="http://schemas.openxmlformats.org/officeDocument/2006/relationships/image" Target="../media/image7.tiff"/><Relationship Id="rId4" Type="http://schemas.openxmlformats.org/officeDocument/2006/relationships/image" Target="../media/image6.tiff"/><Relationship Id="rId9" Type="http://schemas.openxmlformats.org/officeDocument/2006/relationships/image" Target="../media/image11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9430B6-0833-5949-96A8-1AEA9A88E5A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53925" y="1601735"/>
            <a:ext cx="10684151" cy="1991979"/>
          </a:xfrm>
        </p:spPr>
        <p:txBody>
          <a:bodyPr anchor="b">
            <a:normAutofit/>
          </a:bodyPr>
          <a:lstStyle/>
          <a:p>
            <a:r>
              <a:rPr lang="en-US" sz="6600" b="1" dirty="0">
                <a:solidFill>
                  <a:schemeClr val="tx1"/>
                </a:solidFill>
                <a:latin typeface="Times" pitchFamily="2" charset="0"/>
              </a:rPr>
              <a:t>BootStocks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7C8C957-5C3A-9542-9987-37FF9B40B49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71575" y="3806169"/>
            <a:ext cx="9469211" cy="865639"/>
          </a:xfrm>
        </p:spPr>
        <p:txBody>
          <a:bodyPr anchor="t">
            <a:normAutofit/>
          </a:bodyPr>
          <a:lstStyle/>
          <a:p>
            <a:r>
              <a:rPr lang="en-US" sz="2000" dirty="0">
                <a:solidFill>
                  <a:srgbClr val="FF7B73"/>
                </a:solidFill>
              </a:rPr>
              <a:t>Team Members: </a:t>
            </a:r>
          </a:p>
          <a:p>
            <a:r>
              <a:rPr lang="en-US" sz="2000" dirty="0">
                <a:solidFill>
                  <a:srgbClr val="FF7B73"/>
                </a:solidFill>
              </a:rPr>
              <a:t>Jeorge Donato, Lauren Goettsch, Duyen Pham, Raymond Tieu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786A733-FE5F-D34F-A190-F03A0A04751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24063" y="2542403"/>
            <a:ext cx="1028700" cy="101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646454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AE32BA-65CF-C64F-AE8D-7838236E40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>
                <a:solidFill>
                  <a:srgbClr val="5C8EE5"/>
                </a:solidFill>
              </a:rPr>
              <a:t>Motivation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A77983-3F31-4B47-9DDA-B3A9E07F20E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en-US" sz="1800" dirty="0"/>
              <a:t>Whether we are new graduates or experienced professionals, we may be inclined to try our hand at investing.  The stock market offers a convenient way for us to put our hard-earned cash to work, whether it be buying into technology with some stocks in Apple, or taking a chance in a growth company such as Tesla for some exponential gains. </a:t>
            </a:r>
          </a:p>
          <a:p>
            <a:pPr marL="0" indent="0" algn="ctr">
              <a:buNone/>
            </a:pPr>
            <a:r>
              <a:rPr lang="en-US" sz="1800" dirty="0"/>
              <a:t> </a:t>
            </a:r>
          </a:p>
          <a:p>
            <a:pPr marL="0" indent="0" algn="ctr">
              <a:buNone/>
            </a:pPr>
            <a:r>
              <a:rPr lang="en-US" sz="1800" dirty="0"/>
              <a:t>The drawback, however, is that the </a:t>
            </a:r>
            <a:r>
              <a:rPr lang="en-US" sz="1800" dirty="0" err="1"/>
              <a:t>stockmarket</a:t>
            </a:r>
            <a:r>
              <a:rPr lang="en-US" sz="1800" dirty="0"/>
              <a:t> contains a fair amount of risk, as you can lose your entire </a:t>
            </a:r>
            <a:r>
              <a:rPr lang="en-US" dirty="0"/>
              <a:t>investment if a company goes bankrupt and out of existence.  This presents a mental hurdle for a lot of people to start investing.</a:t>
            </a:r>
          </a:p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dirty="0" err="1"/>
              <a:t>BootStocks</a:t>
            </a:r>
            <a:r>
              <a:rPr lang="en-US" dirty="0"/>
              <a:t> allows users to practice investing in stocks without the threat of losing their real money. </a:t>
            </a:r>
            <a:r>
              <a:rPr lang="en-US" sz="1800" dirty="0"/>
              <a:t>This application can help take away some of the fear and anxiety of the </a:t>
            </a:r>
            <a:r>
              <a:rPr lang="en-US" sz="1800" dirty="0" err="1"/>
              <a:t>stockmarket</a:t>
            </a:r>
            <a:r>
              <a:rPr lang="en-US" dirty="0"/>
              <a:t>, and </a:t>
            </a:r>
            <a:r>
              <a:rPr lang="en-US" sz="1800" dirty="0"/>
              <a:t>will surely aid anyone in their quest to invest and build their wealth.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1986677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80E037-6E36-CC4D-BB59-0F1DAF41A7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>
                <a:solidFill>
                  <a:srgbClr val="5C8EE5"/>
                </a:solidFill>
              </a:rPr>
              <a:t>Project Description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B449DC-A476-C84B-8AB1-178560E212A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2000" dirty="0"/>
              <a:t>With </a:t>
            </a:r>
            <a:r>
              <a:rPr lang="en-US" sz="2000" dirty="0" err="1"/>
              <a:t>BootStocks</a:t>
            </a:r>
            <a:r>
              <a:rPr lang="en-US" sz="2000" dirty="0"/>
              <a:t>, users can create an account to practice investing with our mock portfolio feature. Users start with $10,000 and can buy/sell stocks, which will update their portfolio, viewed in a table format.  The user can assign categories to each purchased batch of stocks and then sort by category (e.g. high-risk, technology, etc.).  </a:t>
            </a:r>
          </a:p>
          <a:p>
            <a:pPr marL="0" indent="0" algn="ctr">
              <a:buNone/>
            </a:pPr>
            <a:endParaRPr lang="en-US" sz="2000" dirty="0"/>
          </a:p>
          <a:p>
            <a:pPr marL="0" indent="0" algn="ctr">
              <a:buNone/>
            </a:pPr>
            <a:r>
              <a:rPr lang="en-US" sz="2000" dirty="0"/>
              <a:t>Each row in the table will show an purchased order (stock symbol and quantity), which can then be categorized, synced with an API call to update gain/loss value, or sold.  Buying and selling stocks will update the user’s money balance.</a:t>
            </a:r>
          </a:p>
        </p:txBody>
      </p:sp>
    </p:spTree>
    <p:extLst>
      <p:ext uri="{BB962C8B-B14F-4D97-AF65-F5344CB8AC3E}">
        <p14:creationId xmlns:p14="http://schemas.microsoft.com/office/powerpoint/2010/main" val="327604146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F69319-2AF0-3249-BF17-10CD2C8B3D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253127"/>
            <a:ext cx="10058400" cy="1371600"/>
          </a:xfrm>
        </p:spPr>
        <p:txBody>
          <a:bodyPr/>
          <a:lstStyle/>
          <a:p>
            <a:pPr algn="ctr"/>
            <a:r>
              <a:rPr lang="en-US" dirty="0">
                <a:solidFill>
                  <a:srgbClr val="5C8EE5"/>
                </a:solidFill>
              </a:rPr>
              <a:t>Technology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114C26-3675-9D45-BCE3-B82035F1377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51478" y="1599607"/>
            <a:ext cx="4805363" cy="3931920"/>
          </a:xfrm>
        </p:spPr>
        <p:txBody>
          <a:bodyPr/>
          <a:lstStyle/>
          <a:p>
            <a:pPr marL="0" indent="0" algn="ctr">
              <a:buNone/>
            </a:pPr>
            <a:r>
              <a:rPr lang="en-US" sz="2500" b="1" dirty="0">
                <a:solidFill>
                  <a:srgbClr val="EC86B4"/>
                </a:solidFill>
              </a:rPr>
              <a:t>Front-end</a:t>
            </a:r>
          </a:p>
          <a:p>
            <a:r>
              <a:rPr lang="en-US" dirty="0"/>
              <a:t>HTML/ CSS</a:t>
            </a:r>
          </a:p>
          <a:p>
            <a:r>
              <a:rPr lang="en-US" dirty="0"/>
              <a:t>Bootstrap</a:t>
            </a:r>
          </a:p>
          <a:p>
            <a:r>
              <a:rPr lang="en-US" dirty="0"/>
              <a:t>Heroku</a:t>
            </a:r>
          </a:p>
          <a:p>
            <a:r>
              <a:rPr lang="en-US" dirty="0"/>
              <a:t>Express</a:t>
            </a:r>
          </a:p>
          <a:p>
            <a:r>
              <a:rPr lang="en-US" dirty="0"/>
              <a:t>Handlebars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5CDE486A-F5FE-8849-AD13-D587C0A82622}"/>
              </a:ext>
            </a:extLst>
          </p:cNvPr>
          <p:cNvSpPr txBox="1">
            <a:spLocks/>
          </p:cNvSpPr>
          <p:nvPr/>
        </p:nvSpPr>
        <p:spPr>
          <a:xfrm>
            <a:off x="5974033" y="1577799"/>
            <a:ext cx="5133975" cy="393192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82880" indent="-182880" algn="l" defTabSz="914400" rtl="0" eaLnBrk="1" latinLnBrk="0" hangingPunct="1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280160" indent="-18288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00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00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200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500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2500" b="1" dirty="0">
                <a:solidFill>
                  <a:srgbClr val="EC86B4"/>
                </a:solidFill>
              </a:rPr>
              <a:t>Back-end</a:t>
            </a:r>
          </a:p>
          <a:p>
            <a:r>
              <a:rPr lang="en-US" dirty="0"/>
              <a:t>JavaScript</a:t>
            </a:r>
          </a:p>
          <a:p>
            <a:r>
              <a:rPr lang="en-US" dirty="0"/>
              <a:t>Node JS</a:t>
            </a:r>
          </a:p>
          <a:p>
            <a:r>
              <a:rPr lang="en-US" dirty="0"/>
              <a:t>MySQL</a:t>
            </a:r>
          </a:p>
          <a:p>
            <a:r>
              <a:rPr lang="en-US" dirty="0"/>
              <a:t>Sequelize</a:t>
            </a:r>
          </a:p>
          <a:p>
            <a:r>
              <a:rPr lang="en-US" dirty="0"/>
              <a:t>Moment.js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3C40D37-6B18-E948-8CCD-D4AD210C77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2987" y="4976827"/>
            <a:ext cx="2106084" cy="1398932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3432F83D-A206-5846-873D-3C0CA7873F8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36263" y="5151254"/>
            <a:ext cx="1250326" cy="105007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F094740-2216-B345-942E-F001560B9C6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34601" y="5036184"/>
            <a:ext cx="1917700" cy="10541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75B0D196-4596-3B47-BF7C-5CF36667654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786429" y="4941270"/>
            <a:ext cx="1279750" cy="127975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B1EE0874-EED1-2246-AD34-76DAD26D0CB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042781" y="5146293"/>
            <a:ext cx="1502411" cy="770467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A771F1DE-BEB8-BE4A-8B88-328FE3CE505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843070" y="5066333"/>
            <a:ext cx="1029624" cy="1029624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4076A9D7-5BEE-4145-93C4-2B4CD2AC3F44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571245" y="5060660"/>
            <a:ext cx="1164427" cy="957835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0BD39045-1AFE-464D-B746-A48E7C5269D1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0761725" y="5146293"/>
            <a:ext cx="804333" cy="804333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B761AD8D-4425-244A-9F32-7AFB8B96807C}"/>
              </a:ext>
            </a:extLst>
          </p:cNvPr>
          <p:cNvSpPr txBox="1"/>
          <p:nvPr/>
        </p:nvSpPr>
        <p:spPr>
          <a:xfrm>
            <a:off x="10684933" y="-66040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0224354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avon">
  <a:themeElements>
    <a:clrScheme name="Savon">
      <a:dk1>
        <a:sysClr val="windowText" lastClr="000000"/>
      </a:dk1>
      <a:lt1>
        <a:sysClr val="window" lastClr="FFFFFF"/>
      </a:lt1>
      <a:dk2>
        <a:srgbClr val="1485A4"/>
      </a:dk2>
      <a:lt2>
        <a:srgbClr val="E3DED1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F49100"/>
      </a:hlink>
      <a:folHlink>
        <a:srgbClr val="739D9B"/>
      </a:folHlink>
    </a:clrScheme>
    <a:fontScheme name="Savon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Savo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5000"/>
                <a:lumMod val="105000"/>
              </a:schemeClr>
            </a:gs>
            <a:gs pos="100000">
              <a:schemeClr val="phClr">
                <a:tint val="65000"/>
                <a:satMod val="100000"/>
                <a:lumMod val="10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0000"/>
                <a:lumMod val="100000"/>
              </a:schemeClr>
            </a:gs>
            <a:gs pos="50000">
              <a:schemeClr val="phClr">
                <a:shade val="99000"/>
                <a:satMod val="105000"/>
                <a:lumMod val="100000"/>
              </a:schemeClr>
            </a:gs>
            <a:gs pos="100000">
              <a:schemeClr val="phClr">
                <a:shade val="98000"/>
                <a:satMod val="105000"/>
                <a:lumMod val="100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12700" dir="5400000" algn="ctr" rotWithShape="0">
              <a:srgbClr val="000000">
                <a:alpha val="63000"/>
              </a:srgbClr>
            </a:outerShdw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flat" dir="tl">
              <a:rot lat="0" lon="0" rev="4200000"/>
            </a:lightRig>
          </a:scene3d>
          <a:sp3d prstMaterial="flat">
            <a:bevelT w="50800" h="63500" prst="rible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shade val="92000"/>
                <a:satMod val="160000"/>
              </a:schemeClr>
            </a:gs>
            <a:gs pos="77000">
              <a:schemeClr val="phClr">
                <a:tint val="100000"/>
                <a:shade val="73000"/>
                <a:satMod val="155000"/>
              </a:schemeClr>
            </a:gs>
            <a:gs pos="100000">
              <a:schemeClr val="phClr">
                <a:tint val="100000"/>
                <a:shade val="67000"/>
                <a:satMod val="145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tint val="95000"/>
              </a:schemeClr>
              <a:schemeClr val="phClr">
                <a:shade val="92000"/>
                <a:satMod val="115000"/>
              </a:schemeClr>
            </a:duotone>
          </a:blip>
          <a:tile tx="0" ty="0" sx="60000" sy="6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avon" id="{1306E473-ED32-493B-A2D0-240A757EDD34}" vid="{C20BADFE-D095-436F-9677-9264042809F0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{F15D504E-77EE-5943-98D4-94B57E7BD0C9}tf10001067</Template>
  <TotalTime>297</TotalTime>
  <Words>313</Words>
  <Application>Microsoft Office PowerPoint</Application>
  <PresentationFormat>Widescreen</PresentationFormat>
  <Paragraphs>26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Century Gothic</vt:lpstr>
      <vt:lpstr>Garamond</vt:lpstr>
      <vt:lpstr>Times</vt:lpstr>
      <vt:lpstr>Savon</vt:lpstr>
      <vt:lpstr>BootStocks</vt:lpstr>
      <vt:lpstr>Motivation</vt:lpstr>
      <vt:lpstr>Project Description</vt:lpstr>
      <vt:lpstr>Technology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BootStocks</dc:title>
  <dc:creator>Duyen Pham</dc:creator>
  <cp:lastModifiedBy>Ray Tieu</cp:lastModifiedBy>
  <cp:revision>14</cp:revision>
  <dcterms:created xsi:type="dcterms:W3CDTF">2020-09-26T20:39:35Z</dcterms:created>
  <dcterms:modified xsi:type="dcterms:W3CDTF">2020-09-28T21:02:32Z</dcterms:modified>
</cp:coreProperties>
</file>

<file path=docProps/thumbnail.jpeg>
</file>